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1CBC1-2AA7-CC40-B470-C7EF211C1722}" type="datetimeFigureOut">
              <a:rPr lang="en-US" smtClean="0"/>
              <a:t>11/29/15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3C3-EE19-9442-BFD4-EE63155C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83C3-EE19-9442-BFD4-EE63155C9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E490-2D08-4CB7-B1FA-A8FF77A75654}" type="datetimeFigureOut">
              <a:rPr lang="en-US" smtClean="0"/>
              <a:pPr/>
              <a:t>11/29/15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HA_logo_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76200"/>
            <a:ext cx="629526" cy="68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76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>
                <a:latin typeface="Arial"/>
                <a:cs typeface="Arial"/>
              </a:rPr>
              <a:t>Mantle</a:t>
            </a:r>
            <a:r>
              <a:rPr lang="en-US" sz="2400" b="1" dirty="0" smtClean="0">
                <a:latin typeface="Arial"/>
                <a:cs typeface="Arial"/>
              </a:rPr>
              <a:t>: Fusion </a:t>
            </a:r>
            <a:r>
              <a:rPr lang="en-US" sz="2400" b="1" dirty="0">
                <a:latin typeface="Arial"/>
                <a:cs typeface="Arial"/>
              </a:rPr>
              <a:t>of Global Biosurveillance Big Data, </a:t>
            </a:r>
            <a:r>
              <a:rPr lang="en-US" sz="2400" b="1" dirty="0" smtClean="0">
                <a:latin typeface="Arial"/>
                <a:cs typeface="Arial"/>
              </a:rPr>
              <a:t>CBA 6, PI Andrew Huff, EcoHealth Alliance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4267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Objective: 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develop a multilingual, open source, and open access software application that combines disparate biosurveillance and infectious disease data from multiple foreign governments and international academic sources.</a:t>
            </a:r>
            <a:endParaRPr lang="en-US" sz="1200" dirty="0">
              <a:latin typeface="Arial"/>
              <a:cs typeface="Arial"/>
            </a:endParaRPr>
          </a:p>
          <a:p>
            <a:pPr lvl="0"/>
            <a:r>
              <a:rPr lang="en-US" sz="1200" b="1" dirty="0" smtClean="0">
                <a:latin typeface="Arial"/>
                <a:cs typeface="Arial"/>
              </a:rPr>
              <a:t>Description of Effort: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Create centralized, secure,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Internet </a:t>
            </a:r>
            <a:r>
              <a:rPr lang="en-US" sz="1200" dirty="0" smtClean="0">
                <a:latin typeface="Arial"/>
                <a:cs typeface="Arial"/>
              </a:rPr>
              <a:t>based </a:t>
            </a:r>
            <a:r>
              <a:rPr lang="en-US" sz="1200" dirty="0" smtClean="0">
                <a:latin typeface="Arial"/>
                <a:cs typeface="Arial"/>
              </a:rPr>
              <a:t>system,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collect, combine, and share </a:t>
            </a:r>
            <a:r>
              <a:rPr lang="en-US" sz="1200" dirty="0">
                <a:latin typeface="Arial"/>
                <a:cs typeface="Arial"/>
              </a:rPr>
              <a:t>disparate </a:t>
            </a:r>
            <a:r>
              <a:rPr lang="en-US" sz="1200" dirty="0" smtClean="0">
                <a:latin typeface="Arial"/>
                <a:cs typeface="Arial"/>
              </a:rPr>
              <a:t>biosurveillance data sources, </a:t>
            </a:r>
            <a:r>
              <a:rPr lang="en-US" sz="1200" dirty="0" smtClean="0">
                <a:latin typeface="Arial"/>
                <a:cs typeface="Arial"/>
              </a:rPr>
              <a:t>in multiple </a:t>
            </a:r>
            <a:r>
              <a:rPr lang="en-US" sz="1200" dirty="0" smtClean="0">
                <a:latin typeface="Arial"/>
                <a:cs typeface="Arial"/>
              </a:rPr>
              <a:t>languages, and formats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Obfuscating </a:t>
            </a:r>
            <a:r>
              <a:rPr lang="en-US" sz="1200" dirty="0">
                <a:latin typeface="Arial"/>
                <a:cs typeface="Arial"/>
              </a:rPr>
              <a:t>human health and agricultural data, from research or surveillance streams or field based research, to maintain regulatory compliance and </a:t>
            </a:r>
            <a:r>
              <a:rPr lang="en-US" sz="1200" dirty="0" smtClean="0">
                <a:latin typeface="Arial"/>
                <a:cs typeface="Arial"/>
              </a:rPr>
              <a:t>privacy when necessary</a:t>
            </a:r>
            <a:endParaRPr lang="en-US" sz="1200" dirty="0">
              <a:latin typeface="Arial"/>
              <a:cs typeface="Arial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Provide </a:t>
            </a:r>
            <a:r>
              <a:rPr lang="en-US" sz="1200" dirty="0">
                <a:latin typeface="Arial"/>
                <a:cs typeface="Arial"/>
              </a:rPr>
              <a:t>mobile apps for One Health data collection in the </a:t>
            </a:r>
            <a:r>
              <a:rPr lang="en-US" sz="1200" dirty="0" smtClean="0">
                <a:latin typeface="Arial"/>
                <a:cs typeface="Arial"/>
              </a:rPr>
              <a:t>field in </a:t>
            </a:r>
            <a:r>
              <a:rPr lang="en-US" sz="1200" dirty="0">
                <a:latin typeface="Arial"/>
                <a:cs typeface="Arial"/>
              </a:rPr>
              <a:t>multiple </a:t>
            </a:r>
            <a:r>
              <a:rPr lang="en-US" sz="1200" dirty="0" smtClean="0">
                <a:latin typeface="Arial"/>
                <a:cs typeface="Arial"/>
              </a:rPr>
              <a:t>languages and data formats for integration directly to BSVE </a:t>
            </a:r>
            <a:endParaRPr lang="en-US" sz="1200" dirty="0" smtClean="0">
              <a:latin typeface="Arial"/>
              <a:cs typeface="Arial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Create </a:t>
            </a:r>
            <a:r>
              <a:rPr lang="en-US" sz="1200" dirty="0" smtClean="0">
                <a:latin typeface="Arial"/>
                <a:cs typeface="Arial"/>
              </a:rPr>
              <a:t>an application to automatically clean, sort, and combine biosurveillance data, in multiple languages, with minimal user input and effort</a:t>
            </a:r>
          </a:p>
          <a:p>
            <a:pPr lvl="0"/>
            <a:endParaRPr lang="en-US" sz="800" dirty="0" smtClean="0">
              <a:latin typeface="+mj-lt"/>
              <a:cs typeface="Arial" pitchFamily="34" charset="0"/>
            </a:endParaRPr>
          </a:p>
          <a:p>
            <a:pPr lvl="0"/>
            <a:endParaRPr lang="en-US" sz="800" dirty="0">
              <a:latin typeface="+mj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58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4267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Benefits of proposed technology: </a:t>
            </a:r>
            <a:r>
              <a:rPr lang="en-US" sz="1200" dirty="0" smtClean="0">
                <a:latin typeface="Arial"/>
                <a:cs typeface="Arial"/>
              </a:rPr>
              <a:t>Mantle will provide the technology to collect and combine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biosurveillance data from multiple governments, in multiple languages, </a:t>
            </a:r>
            <a:r>
              <a:rPr lang="en-US" sz="1200" dirty="0" smtClean="0">
                <a:latin typeface="Arial"/>
                <a:cs typeface="Arial"/>
              </a:rPr>
              <a:t>and multiple data formats that </a:t>
            </a:r>
            <a:r>
              <a:rPr lang="en-US" sz="1200" dirty="0" smtClean="0">
                <a:latin typeface="Arial"/>
                <a:cs typeface="Arial"/>
              </a:rPr>
              <a:t>will result in a measurable impact on the bio-event timeline</a:t>
            </a:r>
            <a:r>
              <a:rPr lang="en-US" sz="1200" dirty="0" smtClean="0">
                <a:latin typeface="Arial"/>
                <a:cs typeface="Arial"/>
              </a:rPr>
              <a:t>. No such technology exists.</a:t>
            </a:r>
          </a:p>
          <a:p>
            <a:r>
              <a:rPr lang="en-US" sz="1200" b="1" dirty="0" smtClean="0">
                <a:latin typeface="Arial"/>
                <a:cs typeface="Arial"/>
              </a:rPr>
              <a:t>Challenges: 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latin typeface="Arial"/>
                <a:cs typeface="Arial"/>
              </a:rPr>
              <a:t>M</a:t>
            </a:r>
            <a:r>
              <a:rPr lang="en-US" sz="1200" dirty="0" smtClean="0">
                <a:latin typeface="Arial"/>
                <a:cs typeface="Arial"/>
              </a:rPr>
              <a:t>arketing </a:t>
            </a:r>
            <a:r>
              <a:rPr lang="en-US" sz="1200" dirty="0" smtClean="0">
                <a:latin typeface="Arial"/>
                <a:cs typeface="Arial"/>
              </a:rPr>
              <a:t>technology internationally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Assuring users of their ability to protect their data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Malicious </a:t>
            </a:r>
            <a:r>
              <a:rPr lang="en-US" sz="1200" smtClean="0">
                <a:latin typeface="Arial"/>
                <a:cs typeface="Arial"/>
              </a:rPr>
              <a:t>or inaccurate </a:t>
            </a:r>
            <a:r>
              <a:rPr lang="en-US" sz="1200" dirty="0" smtClean="0">
                <a:latin typeface="Arial"/>
                <a:cs typeface="Arial"/>
              </a:rPr>
              <a:t>data injected into system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Maturity of technology:  </a:t>
            </a:r>
            <a:r>
              <a:rPr lang="en-US" sz="1200" dirty="0" smtClean="0">
                <a:latin typeface="Arial"/>
                <a:cs typeface="Arial"/>
              </a:rPr>
              <a:t>TRL 3 &amp; MRL </a:t>
            </a:r>
            <a:r>
              <a:rPr lang="en-US" sz="1200" dirty="0" smtClean="0">
                <a:latin typeface="Arial"/>
                <a:cs typeface="Arial"/>
              </a:rPr>
              <a:t>3</a:t>
            </a:r>
            <a:endParaRPr lang="en-US" sz="1200" b="1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Technology </a:t>
            </a:r>
            <a:r>
              <a:rPr lang="en-US" sz="1200" b="1" dirty="0" smtClean="0">
                <a:latin typeface="Arial"/>
                <a:cs typeface="Arial"/>
              </a:rPr>
              <a:t>goal:  </a:t>
            </a:r>
            <a:r>
              <a:rPr lang="en-US" sz="1200" dirty="0" smtClean="0">
                <a:latin typeface="Arial"/>
                <a:cs typeface="Arial"/>
              </a:rPr>
              <a:t>TRL 8 &amp; MRL </a:t>
            </a:r>
            <a:r>
              <a:rPr lang="en-US" sz="1200" dirty="0" smtClean="0">
                <a:latin typeface="Arial"/>
                <a:cs typeface="Arial"/>
              </a:rPr>
              <a:t>5</a:t>
            </a:r>
            <a:endParaRPr lang="en-US" sz="1200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Topic:  </a:t>
            </a:r>
            <a:r>
              <a:rPr lang="en-US" sz="1200" dirty="0" smtClean="0">
                <a:latin typeface="Arial"/>
                <a:cs typeface="Arial"/>
              </a:rPr>
              <a:t>CBA-06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4191000"/>
            <a:ext cx="44958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Major </a:t>
            </a:r>
            <a:r>
              <a:rPr lang="en-US" sz="1200" b="1" dirty="0" smtClean="0">
                <a:latin typeface="Arial"/>
                <a:cs typeface="Arial"/>
              </a:rPr>
              <a:t>goals:</a:t>
            </a:r>
            <a:endParaRPr lang="en-US" sz="1200" b="1" dirty="0" smtClean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(Base Year) </a:t>
            </a:r>
            <a:r>
              <a:rPr lang="en-US" sz="1200" dirty="0">
                <a:latin typeface="Arial"/>
                <a:cs typeface="Arial"/>
              </a:rPr>
              <a:t>Establish </a:t>
            </a:r>
            <a:r>
              <a:rPr lang="en-US" sz="1200" dirty="0" smtClean="0">
                <a:latin typeface="Arial"/>
                <a:cs typeface="Arial"/>
              </a:rPr>
              <a:t>universal </a:t>
            </a:r>
            <a:r>
              <a:rPr lang="en-US" sz="1200" dirty="0">
                <a:latin typeface="Arial"/>
                <a:cs typeface="Arial"/>
              </a:rPr>
              <a:t>biosurveillance </a:t>
            </a:r>
            <a:r>
              <a:rPr lang="en-US" sz="1200" dirty="0" smtClean="0">
                <a:latin typeface="Arial"/>
                <a:cs typeface="Arial"/>
              </a:rPr>
              <a:t>data standards.  </a:t>
            </a:r>
            <a:r>
              <a:rPr lang="en-US" sz="1200" dirty="0" smtClean="0">
                <a:latin typeface="Arial"/>
                <a:cs typeface="Arial"/>
              </a:rPr>
              <a:t>Develop an open</a:t>
            </a:r>
            <a:r>
              <a:rPr lang="en-US" sz="1200" dirty="0">
                <a:latin typeface="Arial"/>
                <a:cs typeface="Arial"/>
              </a:rPr>
              <a:t>-source and open access (free to all users) cloud-based </a:t>
            </a:r>
            <a:r>
              <a:rPr lang="en-US" sz="1200" dirty="0" smtClean="0">
                <a:latin typeface="Arial"/>
                <a:cs typeface="Arial"/>
              </a:rPr>
              <a:t>global One </a:t>
            </a:r>
            <a:r>
              <a:rPr lang="en-US" sz="1200" dirty="0">
                <a:latin typeface="Arial"/>
                <a:cs typeface="Arial"/>
              </a:rPr>
              <a:t>Health biosurveillance </a:t>
            </a:r>
            <a:r>
              <a:rPr lang="en-US" sz="1200" dirty="0" smtClean="0">
                <a:latin typeface="Arial"/>
                <a:cs typeface="Arial"/>
              </a:rPr>
              <a:t>data fusion </a:t>
            </a:r>
            <a:r>
              <a:rPr lang="en-US" sz="1200" dirty="0" smtClean="0">
                <a:latin typeface="Arial"/>
                <a:cs typeface="Arial"/>
              </a:rPr>
              <a:t>app in multiple languages compatible with multiple data formats 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(Year 1) Develop </a:t>
            </a:r>
            <a:r>
              <a:rPr lang="en-US" sz="1200" dirty="0">
                <a:latin typeface="Arial"/>
                <a:cs typeface="Arial"/>
              </a:rPr>
              <a:t>a friendly and efficient user interface for 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international </a:t>
            </a:r>
            <a:r>
              <a:rPr lang="en-US" sz="1200" dirty="0" smtClean="0">
                <a:latin typeface="Arial"/>
                <a:cs typeface="Arial"/>
              </a:rPr>
              <a:t>users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provide and interact </a:t>
            </a:r>
            <a:r>
              <a:rPr lang="en-US" sz="1200" dirty="0">
                <a:latin typeface="Arial"/>
                <a:cs typeface="Arial"/>
              </a:rPr>
              <a:t>w</a:t>
            </a:r>
            <a:r>
              <a:rPr lang="en-US" sz="1200" dirty="0" smtClean="0">
                <a:latin typeface="Arial"/>
                <a:cs typeface="Arial"/>
              </a:rPr>
              <a:t>ith global </a:t>
            </a:r>
            <a:r>
              <a:rPr lang="en-US" sz="1200" dirty="0" smtClean="0">
                <a:latin typeface="Arial"/>
                <a:cs typeface="Arial"/>
              </a:rPr>
              <a:t>biosurveillance </a:t>
            </a:r>
            <a:r>
              <a:rPr lang="en-US" sz="1200" dirty="0" smtClean="0">
                <a:latin typeface="Arial"/>
                <a:cs typeface="Arial"/>
              </a:rPr>
              <a:t>data and </a:t>
            </a:r>
            <a:r>
              <a:rPr lang="en-US" sz="1200" dirty="0" smtClean="0">
                <a:latin typeface="Arial"/>
                <a:cs typeface="Arial"/>
              </a:rPr>
              <a:t>provide data via API to BSVE developers and analysts</a:t>
            </a:r>
            <a:endParaRPr lang="en-US" sz="1200" b="1" dirty="0" smtClean="0">
              <a:latin typeface="Arial"/>
              <a:cs typeface="Arial"/>
            </a:endParaRP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Cost:  </a:t>
            </a:r>
            <a:r>
              <a:rPr lang="en-US" sz="1200" dirty="0" smtClean="0">
                <a:latin typeface="Arial"/>
                <a:cs typeface="Arial"/>
              </a:rPr>
              <a:t>$</a:t>
            </a:r>
            <a:r>
              <a:rPr lang="en-US" sz="1200" dirty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,296,336.59 </a:t>
            </a: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Period of Performance:  </a:t>
            </a:r>
            <a:r>
              <a:rPr lang="en-US" sz="1200" dirty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years</a:t>
            </a:r>
          </a:p>
          <a:p>
            <a:r>
              <a:rPr lang="en-US" sz="1200" b="1" dirty="0" smtClean="0">
                <a:latin typeface="Arial"/>
                <a:cs typeface="Arial"/>
              </a:rPr>
              <a:t>Contact Information: 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Andrew </a:t>
            </a:r>
            <a:r>
              <a:rPr lang="en-US" sz="1200" dirty="0" smtClean="0">
                <a:latin typeface="Arial"/>
                <a:cs typeface="Arial"/>
              </a:rPr>
              <a:t>Huff  </a:t>
            </a:r>
            <a:r>
              <a:rPr lang="en-US" sz="1200" dirty="0" err="1">
                <a:latin typeface="Arial"/>
                <a:cs typeface="Arial"/>
              </a:rPr>
              <a:t>p</a:t>
            </a:r>
            <a:r>
              <a:rPr lang="en-US" sz="1200" dirty="0" err="1" smtClean="0">
                <a:latin typeface="Arial"/>
                <a:cs typeface="Arial"/>
              </a:rPr>
              <a:t>h</a:t>
            </a:r>
            <a:r>
              <a:rPr lang="en-US" sz="1200" dirty="0" smtClean="0">
                <a:latin typeface="Arial"/>
                <a:cs typeface="Arial"/>
              </a:rPr>
              <a:t># </a:t>
            </a:r>
            <a:r>
              <a:rPr lang="en-US" sz="1200" dirty="0" smtClean="0">
                <a:latin typeface="Arial"/>
                <a:cs typeface="Arial"/>
              </a:rPr>
              <a:t>1.612.743.1265                                                         		           </a:t>
            </a:r>
            <a:r>
              <a:rPr lang="en-US" sz="1200" dirty="0" err="1" smtClean="0">
                <a:latin typeface="Arial"/>
                <a:cs typeface="Arial"/>
              </a:rPr>
              <a:t>huff</a:t>
            </a:r>
            <a:r>
              <a:rPr lang="en-US" sz="1200" dirty="0" err="1" smtClean="0">
                <a:latin typeface="Arial"/>
                <a:cs typeface="Arial"/>
              </a:rPr>
              <a:t>@ecohealthalliance.org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76200"/>
            <a:ext cx="8534400" cy="762000"/>
          </a:xfrm>
          <a:prstGeom prst="rect">
            <a:avLst/>
          </a:prstGeom>
          <a:noFill/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  <a:latin typeface="+mj-lt"/>
            </a:endParaRPr>
          </a:p>
        </p:txBody>
      </p:sp>
      <p:pic>
        <p:nvPicPr>
          <p:cNvPr id="16" name="docs-internal-guid-d47021f3-56fb-1c76-c933-30c2c5f485e7" descr="creen Shot 2015-05-28 at 5.29.20 P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44196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495800" y="37338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1. </a:t>
            </a:r>
            <a:r>
              <a:rPr lang="en-US" sz="1200" dirty="0" smtClean="0">
                <a:latin typeface="Arial"/>
                <a:cs typeface="Arial"/>
              </a:rPr>
              <a:t>Users </a:t>
            </a:r>
            <a:r>
              <a:rPr lang="en-US" sz="1200" dirty="0" smtClean="0">
                <a:latin typeface="Arial"/>
                <a:cs typeface="Arial"/>
              </a:rPr>
              <a:t>will be able to select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biosurveillance data sets by a combination of location, area, or disease type.</a:t>
            </a:r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6344</TotalTime>
  <Words>362</Words>
  <Application>Microsoft Macintosh PowerPoint</Application>
  <PresentationFormat>Letter Paper (8.5x11 in)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Mantle: Fusion of Global Biosurveillance Big Data, CBA 6, PI Andrew Huff, EcoHealth Alliance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</dc:creator>
  <cp:lastModifiedBy>Andrew Huff</cp:lastModifiedBy>
  <cp:revision>124</cp:revision>
  <cp:lastPrinted>2011-10-22T01:01:09Z</cp:lastPrinted>
  <dcterms:created xsi:type="dcterms:W3CDTF">2011-10-14T19:36:05Z</dcterms:created>
  <dcterms:modified xsi:type="dcterms:W3CDTF">2015-11-29T23:54:00Z</dcterms:modified>
</cp:coreProperties>
</file>